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71" r:id="rId3"/>
    <p:sldId id="280" r:id="rId4"/>
    <p:sldId id="287" r:id="rId5"/>
    <p:sldId id="288" r:id="rId6"/>
    <p:sldId id="289" r:id="rId7"/>
    <p:sldId id="290" r:id="rId8"/>
    <p:sldId id="291" r:id="rId9"/>
    <p:sldId id="29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259B"/>
    <a:srgbClr val="064490"/>
    <a:srgbClr val="FCFDFE"/>
    <a:srgbClr val="1A9E4C"/>
    <a:srgbClr val="1CB02E"/>
    <a:srgbClr val="B0F6F4"/>
    <a:srgbClr val="BDD351"/>
    <a:srgbClr val="ACB44A"/>
    <a:srgbClr val="EA8686"/>
    <a:srgbClr val="E575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49" d="100"/>
          <a:sy n="49" d="100"/>
        </p:scale>
        <p:origin x="1334" y="2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BAA0-04A4-460C-AA1F-D840DB066664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C105-2127-4C76-8897-A6D1D256B7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53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BAA0-04A4-460C-AA1F-D840DB066664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C105-2127-4C76-8897-A6D1D256B7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205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BAA0-04A4-460C-AA1F-D840DB066664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C105-2127-4C76-8897-A6D1D256B7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99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BAA0-04A4-460C-AA1F-D840DB066664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C105-2127-4C76-8897-A6D1D256B7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95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BAA0-04A4-460C-AA1F-D840DB066664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C105-2127-4C76-8897-A6D1D256B7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51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BAA0-04A4-460C-AA1F-D840DB066664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C105-2127-4C76-8897-A6D1D256B7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699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BAA0-04A4-460C-AA1F-D840DB066664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C105-2127-4C76-8897-A6D1D256B7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842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BAA0-04A4-460C-AA1F-D840DB066664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C105-2127-4C76-8897-A6D1D256B7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718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BAA0-04A4-460C-AA1F-D840DB066664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C105-2127-4C76-8897-A6D1D256B7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21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BAA0-04A4-460C-AA1F-D840DB066664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C105-2127-4C76-8897-A6D1D256B7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98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BAA0-04A4-460C-AA1F-D840DB066664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C105-2127-4C76-8897-A6D1D256B7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04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0BAA0-04A4-460C-AA1F-D840DB066664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8C105-2127-4C76-8897-A6D1D256B7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67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79912" y="2996952"/>
            <a:ext cx="5148064" cy="172819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1268760"/>
            <a:ext cx="4896544" cy="1152128"/>
          </a:xfrm>
        </p:spPr>
        <p:txBody>
          <a:bodyPr>
            <a:normAutofit fontScale="90000"/>
          </a:bodyPr>
          <a:lstStyle/>
          <a:p>
            <a:r>
              <a:rPr lang="hu-HU" sz="4000" b="1" dirty="0">
                <a:solidFill>
                  <a:srgbClr val="FCFDFE"/>
                </a:solidFill>
              </a:rPr>
              <a:t>Az erő a hosszú hajban van!</a:t>
            </a:r>
            <a:endParaRPr lang="ru-RU" sz="4000" b="1" dirty="0">
              <a:solidFill>
                <a:srgbClr val="FCFDF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3140968"/>
            <a:ext cx="4896544" cy="1512168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hu-HU" dirty="0">
                <a:solidFill>
                  <a:schemeClr val="bg1">
                    <a:lumMod val="20000"/>
                    <a:lumOff val="80000"/>
                  </a:schemeClr>
                </a:solidFill>
              </a:rPr>
              <a:t>Oroszul a sörény:</a:t>
            </a:r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>
              <a:lnSpc>
                <a:spcPts val="3200"/>
              </a:lnSpc>
            </a:pPr>
            <a:r>
              <a:rPr lang="hu-HU" dirty="0">
                <a:solidFill>
                  <a:schemeClr val="bg1">
                    <a:lumMod val="20000"/>
                    <a:lumOff val="80000"/>
                  </a:schemeClr>
                </a:solidFill>
              </a:rPr>
              <a:t>„koszmi”, ami a „kozmikus” szóból ered</a:t>
            </a:r>
            <a:endParaRPr lang="ru-RU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209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79912" y="2852936"/>
            <a:ext cx="5040560" cy="321297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0" y="1340768"/>
            <a:ext cx="4896544" cy="1152128"/>
          </a:xfrm>
        </p:spPr>
        <p:txBody>
          <a:bodyPr>
            <a:normAutofit/>
          </a:bodyPr>
          <a:lstStyle/>
          <a:p>
            <a:r>
              <a:rPr lang="hu-HU" sz="2000" b="1" dirty="0">
                <a:solidFill>
                  <a:srgbClr val="064490"/>
                </a:solidFill>
              </a:rPr>
              <a:t>A napi 50-100 hajszálnál </a:t>
            </a:r>
            <a:br>
              <a:rPr lang="en-US" sz="2000" b="1" dirty="0">
                <a:solidFill>
                  <a:srgbClr val="064490"/>
                </a:solidFill>
              </a:rPr>
            </a:br>
            <a:r>
              <a:rPr lang="hu-HU" sz="2000" b="1" dirty="0">
                <a:solidFill>
                  <a:srgbClr val="064490"/>
                </a:solidFill>
              </a:rPr>
              <a:t>több hullik ki? </a:t>
            </a:r>
            <a:br>
              <a:rPr lang="en-US" sz="2000" b="1" dirty="0">
                <a:solidFill>
                  <a:srgbClr val="064490"/>
                </a:solidFill>
              </a:rPr>
            </a:br>
            <a:r>
              <a:rPr lang="hu-HU" sz="2000" b="1" dirty="0">
                <a:solidFill>
                  <a:srgbClr val="064490"/>
                </a:solidFill>
              </a:rPr>
              <a:t>Aggodalomra semmi ok!</a:t>
            </a:r>
            <a:endParaRPr lang="ru-RU" sz="2000" b="1" dirty="0">
              <a:solidFill>
                <a:srgbClr val="064490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851920" y="3501008"/>
            <a:ext cx="4896544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hu-HU" sz="2000" dirty="0">
                <a:solidFill>
                  <a:schemeClr val="bg1">
                    <a:lumMod val="75000"/>
                  </a:schemeClr>
                </a:solidFill>
              </a:rPr>
              <a:t>Világszerte a férfiak 60-70%-a, 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hu-HU" sz="2000" dirty="0">
                <a:solidFill>
                  <a:schemeClr val="bg1">
                    <a:lumMod val="75000"/>
                  </a:schemeClr>
                </a:solidFill>
              </a:rPr>
              <a:t>a nők 25-40%-a kínlódik a hajhullással, kopaszodással.</a:t>
            </a:r>
            <a:endParaRPr lang="ru-RU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hu-HU" sz="2000" dirty="0"/>
              <a:t> </a:t>
            </a:r>
            <a:endParaRPr lang="ru-RU" sz="2000" dirty="0"/>
          </a:p>
          <a:p>
            <a:r>
              <a:rPr lang="hu-HU" sz="2000" b="1" dirty="0"/>
              <a:t>A TianDe készítmények </a:t>
            </a:r>
            <a:endParaRPr lang="en-US" sz="2000" b="1" dirty="0"/>
          </a:p>
          <a:p>
            <a:r>
              <a:rPr lang="hu-HU" sz="2000" b="1" dirty="0"/>
              <a:t>megállítják a hajhullást.</a:t>
            </a:r>
            <a:endParaRPr lang="ru-RU" sz="2000" b="1" dirty="0"/>
          </a:p>
        </p:txBody>
      </p:sp>
      <p:pic>
        <p:nvPicPr>
          <p:cNvPr id="9" name="Рисунок 8" descr="shutterstock_1011257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692696"/>
            <a:ext cx="1816248" cy="209300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Прямоугольник 5"/>
          <p:cNvSpPr/>
          <p:nvPr/>
        </p:nvSpPr>
        <p:spPr>
          <a:xfrm>
            <a:off x="3779912" y="6093296"/>
            <a:ext cx="5040560" cy="332656"/>
          </a:xfrm>
          <a:prstGeom prst="rect">
            <a:avLst/>
          </a:prstGeom>
          <a:solidFill>
            <a:srgbClr val="2A5202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209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1628800"/>
            <a:ext cx="3168352" cy="792088"/>
          </a:xfrm>
        </p:spPr>
        <p:txBody>
          <a:bodyPr>
            <a:normAutofit/>
          </a:bodyPr>
          <a:lstStyle/>
          <a:p>
            <a:r>
              <a:rPr lang="hu-HU" sz="2000" b="1" dirty="0">
                <a:solidFill>
                  <a:srgbClr val="064490"/>
                </a:solidFill>
              </a:rPr>
              <a:t>A haj is öregszik</a:t>
            </a:r>
            <a:endParaRPr lang="ru-RU" sz="2000" b="1" dirty="0">
              <a:solidFill>
                <a:srgbClr val="06449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68352" y="4797152"/>
            <a:ext cx="5364088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03848" y="2636912"/>
          <a:ext cx="5364480" cy="215944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36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hu-HU" sz="140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Az öregedés legszembetűnőbb jele – az őszülés</a:t>
                      </a:r>
                      <a:endParaRPr lang="ru-RU" sz="14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819">
                <a:tc>
                  <a:txBody>
                    <a:bodyPr/>
                    <a:lstStyle/>
                    <a:p>
                      <a:r>
                        <a:rPr lang="hu-HU" sz="140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Ha időben nem tesszük meg a szükséges lépéseket, 1 ősz hajszál helyén 7 új ősz hajszál nő</a:t>
                      </a:r>
                      <a:endParaRPr lang="ru-RU" sz="14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7558">
                <a:tc>
                  <a:txBody>
                    <a:bodyPr/>
                    <a:lstStyle/>
                    <a:p>
                      <a:r>
                        <a:rPr lang="hu-HU" sz="140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Az ősz hajszálak minimum 30%-a helyett vissza tud nőni az eredeti szín</a:t>
                      </a:r>
                      <a:endParaRPr lang="ru-RU" sz="14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2209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1268760"/>
            <a:ext cx="4896544" cy="1152128"/>
          </a:xfrm>
        </p:spPr>
        <p:txBody>
          <a:bodyPr>
            <a:normAutofit/>
          </a:bodyPr>
          <a:lstStyle/>
          <a:p>
            <a:r>
              <a:rPr lang="hu-HU" sz="2000" b="1" dirty="0"/>
              <a:t>A haj regenerálása a TianDe ginzenges készítményeivel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4293096"/>
            <a:ext cx="5364088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491880" y="2690552"/>
          <a:ext cx="5364480" cy="160254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36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2864">
                <a:tc>
                  <a:txBody>
                    <a:bodyPr/>
                    <a:lstStyle/>
                    <a:p>
                      <a:r>
                        <a:rPr lang="hu-HU" sz="140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Az arcbőr 28-30 naponta újul meg.</a:t>
                      </a:r>
                      <a:endParaRPr lang="ru-RU" sz="14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826">
                <a:tc>
                  <a:txBody>
                    <a:bodyPr/>
                    <a:lstStyle/>
                    <a:p>
                      <a:r>
                        <a:rPr lang="hu-HU" sz="140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haj, a bőrtől eltérően, nincs beprogramozva az önregenerálódásra: bármilyen károsodás éri a hajszálat, </a:t>
                      </a:r>
                      <a:endParaRPr lang="en-US" sz="14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u-HU" sz="140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az úgy marad egészen a hajszál kihullásáig.</a:t>
                      </a:r>
                      <a:endParaRPr lang="ru-RU" sz="14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504">
                <a:tc>
                  <a:txBody>
                    <a:bodyPr/>
                    <a:lstStyle/>
                    <a:p>
                      <a:r>
                        <a:rPr lang="hu-HU" sz="140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festés, hajszárítás, helytelen hajápolás károsítja a védő </a:t>
                      </a:r>
                      <a:endParaRPr lang="en-US" sz="14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u-HU" sz="1400" b="1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F-réteget</a:t>
                      </a:r>
                      <a:r>
                        <a:rPr lang="hu-HU" sz="140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amely a haj szépségének kulcsfontosságú része</a:t>
                      </a:r>
                      <a:endParaRPr lang="ru-RU" sz="14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2209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51920" y="3429000"/>
            <a:ext cx="4968552" cy="266429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2348880"/>
            <a:ext cx="4896544" cy="1152128"/>
          </a:xfrm>
        </p:spPr>
        <p:txBody>
          <a:bodyPr>
            <a:normAutofit/>
          </a:bodyPr>
          <a:lstStyle/>
          <a:p>
            <a:r>
              <a:rPr lang="hu-HU" sz="2000" b="1" dirty="0"/>
              <a:t>Tápláló sampon és regeneráló balzsam ginzeng gyökérrel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6093296"/>
            <a:ext cx="4968552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851920" y="3284984"/>
            <a:ext cx="4896544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hu-HU" sz="1600" b="1" dirty="0">
              <a:solidFill>
                <a:srgbClr val="064490"/>
              </a:solidFill>
            </a:endParaRPr>
          </a:p>
          <a:p>
            <a:pPr algn="ctr"/>
            <a:endParaRPr lang="hu-HU" sz="1600" b="1" dirty="0">
              <a:solidFill>
                <a:srgbClr val="064490"/>
              </a:solidFill>
            </a:endParaRPr>
          </a:p>
          <a:p>
            <a:pPr algn="ctr"/>
            <a:r>
              <a:rPr lang="hu-HU" sz="1600" b="1" dirty="0">
                <a:solidFill>
                  <a:srgbClr val="064490"/>
                </a:solidFill>
              </a:rPr>
              <a:t>Minden flakonban egy természetes ginzeng gyökér található!</a:t>
            </a:r>
            <a:endParaRPr lang="ru-RU" b="1" dirty="0">
              <a:solidFill>
                <a:srgbClr val="064490"/>
              </a:solidFill>
            </a:endParaRPr>
          </a:p>
          <a:p>
            <a:r>
              <a:rPr lang="hu-HU" sz="1200" b="1" dirty="0">
                <a:solidFill>
                  <a:srgbClr val="064490"/>
                </a:solidFill>
              </a:rPr>
              <a:t> </a:t>
            </a:r>
            <a:endParaRPr lang="ru-RU" sz="1200" b="1" dirty="0">
              <a:solidFill>
                <a:srgbClr val="064490"/>
              </a:solidFill>
            </a:endParaRPr>
          </a:p>
          <a:p>
            <a:r>
              <a:rPr lang="hu-HU" sz="1400" b="1" dirty="0">
                <a:solidFill>
                  <a:srgbClr val="064490"/>
                </a:solidFill>
              </a:rPr>
              <a:t>Aktív összetevők:</a:t>
            </a:r>
            <a:endParaRPr lang="ru-RU" sz="1400" b="1" dirty="0">
              <a:solidFill>
                <a:srgbClr val="064490"/>
              </a:solidFill>
            </a:endParaRPr>
          </a:p>
          <a:p>
            <a:r>
              <a:rPr lang="hu-HU" sz="1200" dirty="0">
                <a:solidFill>
                  <a:schemeClr val="bg1">
                    <a:lumMod val="75000"/>
                  </a:schemeClr>
                </a:solidFill>
              </a:rPr>
              <a:t> 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hu-HU" sz="1200" b="1" dirty="0">
                <a:solidFill>
                  <a:srgbClr val="064490"/>
                </a:solidFill>
              </a:rPr>
              <a:t>Ginzeng gyökér kivonat </a:t>
            </a:r>
            <a:r>
              <a:rPr lang="en-US" sz="1200" b="1" dirty="0">
                <a:solidFill>
                  <a:srgbClr val="064490"/>
                </a:solidFill>
              </a:rPr>
              <a:t>—</a:t>
            </a:r>
            <a:r>
              <a:rPr lang="hu-HU" sz="1200" b="1" dirty="0">
                <a:solidFill>
                  <a:srgbClr val="064490"/>
                </a:solidFill>
              </a:rPr>
              <a:t> </a:t>
            </a:r>
            <a:r>
              <a:rPr lang="hu-HU" sz="1200" dirty="0">
                <a:solidFill>
                  <a:schemeClr val="bg1">
                    <a:lumMod val="75000"/>
                  </a:schemeClr>
                </a:solidFill>
              </a:rPr>
              <a:t>serkenti az anyagcsere folyamatokat, vitaminokkal és nyomelemekkel táplálja a fejbőrt, általános erősítő, immunerősítő és antioxidáns tulajdonsága van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hu-HU" sz="1200" dirty="0">
                <a:solidFill>
                  <a:schemeClr val="bg1">
                    <a:lumMod val="75000"/>
                  </a:schemeClr>
                </a:solidFill>
              </a:rPr>
              <a:t> 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hu-HU" sz="1200" b="1" dirty="0">
                <a:solidFill>
                  <a:srgbClr val="064490"/>
                </a:solidFill>
              </a:rPr>
              <a:t>Alo vera kivonat </a:t>
            </a:r>
            <a:r>
              <a:rPr lang="en-US" sz="1200" b="1" dirty="0">
                <a:solidFill>
                  <a:srgbClr val="064490"/>
                </a:solidFill>
              </a:rPr>
              <a:t>—</a:t>
            </a:r>
            <a:r>
              <a:rPr lang="hu-HU" sz="1200" b="1" dirty="0">
                <a:solidFill>
                  <a:srgbClr val="064490"/>
                </a:solidFill>
              </a:rPr>
              <a:t> </a:t>
            </a:r>
            <a:r>
              <a:rPr lang="hu-HU" sz="1200" dirty="0">
                <a:solidFill>
                  <a:schemeClr val="bg1">
                    <a:lumMod val="75000"/>
                  </a:schemeClr>
                </a:solidFill>
              </a:rPr>
              <a:t>táplálja és hidratálja a hajat, normalizálja a faggyú termelődését, a haj sokáig tiszta marad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1" name="Рисунок 10" descr="JenShen_Shampo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836712"/>
            <a:ext cx="1719746" cy="4617584"/>
          </a:xfrm>
          <a:prstGeom prst="rect">
            <a:avLst/>
          </a:prstGeom>
        </p:spPr>
      </p:pic>
      <p:pic>
        <p:nvPicPr>
          <p:cNvPr id="12" name="Рисунок 11" descr="JenShen_Bal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4089612"/>
            <a:ext cx="1792228" cy="2075692"/>
          </a:xfrm>
          <a:prstGeom prst="rect">
            <a:avLst/>
          </a:prstGeom>
        </p:spPr>
      </p:pic>
      <p:sp>
        <p:nvSpPr>
          <p:cNvPr id="8" name="Прямоугольник 8"/>
          <p:cNvSpPr/>
          <p:nvPr/>
        </p:nvSpPr>
        <p:spPr>
          <a:xfrm>
            <a:off x="4176464" y="1556792"/>
            <a:ext cx="4067944" cy="79208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err="1">
                <a:solidFill>
                  <a:srgbClr val="FCFDFE"/>
                </a:solidFill>
              </a:rPr>
              <a:t>Ginzeng</a:t>
            </a:r>
            <a:r>
              <a:rPr lang="hu-HU" sz="2400" dirty="0">
                <a:solidFill>
                  <a:srgbClr val="FCFDFE"/>
                </a:solidFill>
              </a:rPr>
              <a:t> család</a:t>
            </a:r>
            <a:endParaRPr lang="ru-RU" sz="2400" dirty="0">
              <a:solidFill>
                <a:srgbClr val="FCFD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209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1340768"/>
            <a:ext cx="4896544" cy="1152128"/>
          </a:xfrm>
        </p:spPr>
        <p:txBody>
          <a:bodyPr>
            <a:normAutofit/>
          </a:bodyPr>
          <a:lstStyle/>
          <a:p>
            <a:r>
              <a:rPr lang="hu-HU" sz="2000" b="1" dirty="0"/>
              <a:t>A „tápláló sampon </a:t>
            </a:r>
            <a:r>
              <a:rPr lang="hu-HU" sz="2000" b="1" dirty="0" err="1"/>
              <a:t>ginzeng</a:t>
            </a:r>
            <a:r>
              <a:rPr lang="hu-HU" sz="2000" b="1" dirty="0"/>
              <a:t> </a:t>
            </a:r>
            <a:br>
              <a:rPr lang="hu-HU" sz="2000" b="1" dirty="0"/>
            </a:br>
            <a:r>
              <a:rPr lang="hu-HU" sz="2000" b="1" dirty="0"/>
              <a:t>gyökérrel” hatása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6165304"/>
            <a:ext cx="5364088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419872" y="2462568"/>
          <a:ext cx="5364480" cy="125446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36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2864">
                <a:tc>
                  <a:txBody>
                    <a:bodyPr/>
                    <a:lstStyle/>
                    <a:p>
                      <a:pPr lvl="0"/>
                      <a:r>
                        <a:rPr lang="hu-HU" sz="140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regenerálja a károsodott haj szerkezetét, </a:t>
                      </a:r>
                      <a:endParaRPr lang="en-US" sz="14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hu-HU" sz="140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védi a környezet negatív hatásaitól</a:t>
                      </a:r>
                      <a:endParaRPr lang="ru-RU" sz="14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826">
                <a:tc>
                  <a:txBody>
                    <a:bodyPr/>
                    <a:lstStyle/>
                    <a:p>
                      <a:r>
                        <a:rPr lang="hu-HU" sz="140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visszaadja a haj természetes szépségét, erejét, fényét</a:t>
                      </a:r>
                      <a:endParaRPr lang="ru-RU" sz="14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504">
                <a:tc>
                  <a:txBody>
                    <a:bodyPr/>
                    <a:lstStyle/>
                    <a:p>
                      <a:r>
                        <a:rPr lang="hu-HU" sz="140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teljes hosszában táplálja és hidratálja a hajat </a:t>
                      </a:r>
                      <a:endParaRPr lang="ru-RU" sz="14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779912" y="3573016"/>
            <a:ext cx="489654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u-HU" sz="2000" b="1" dirty="0"/>
              <a:t>A „regeneráló hajbalzsam ginzeng gyökérrel” hatása</a:t>
            </a:r>
            <a:endParaRPr lang="ru-RU" sz="20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419872" y="4697480"/>
          <a:ext cx="5364480" cy="146782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36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2864">
                <a:tc>
                  <a:txBody>
                    <a:bodyPr/>
                    <a:lstStyle/>
                    <a:p>
                      <a:r>
                        <a:rPr lang="hu-HU" sz="140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védi a hajat a nedvességvesztéstől és a </a:t>
                      </a:r>
                      <a:endParaRPr lang="en-US" sz="14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u-HU" sz="140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környezet káros hatásaitól</a:t>
                      </a:r>
                      <a:endParaRPr lang="ru-RU" sz="14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826">
                <a:tc>
                  <a:txBody>
                    <a:bodyPr/>
                    <a:lstStyle/>
                    <a:p>
                      <a:pPr lvl="0"/>
                      <a:r>
                        <a:rPr lang="hu-HU" sz="140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regenerálja a károsodott haj szerkezetét, </a:t>
                      </a:r>
                      <a:endParaRPr lang="en-US" sz="14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hu-HU" sz="140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serkenti a hajnövekedést</a:t>
                      </a:r>
                      <a:endParaRPr lang="ru-RU" sz="14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504">
                <a:tc>
                  <a:txBody>
                    <a:bodyPr/>
                    <a:lstStyle/>
                    <a:p>
                      <a:pPr lvl="0"/>
                      <a:r>
                        <a:rPr lang="hu-HU" sz="140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megakadályozza a korpásodást</a:t>
                      </a:r>
                      <a:endParaRPr lang="ru-RU" sz="14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2209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JenShen_ShampNab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274293"/>
            <a:ext cx="2060631" cy="50350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03848" y="1844824"/>
            <a:ext cx="5364088" cy="453650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908720"/>
            <a:ext cx="4896544" cy="1152128"/>
          </a:xfrm>
        </p:spPr>
        <p:txBody>
          <a:bodyPr>
            <a:normAutofit/>
          </a:bodyPr>
          <a:lstStyle/>
          <a:p>
            <a:r>
              <a:rPr lang="hu-HU" sz="2000" b="1" dirty="0"/>
              <a:t>Ginzeng kivonatos készlet: sampon+pakolás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6381328"/>
            <a:ext cx="5364088" cy="288032"/>
          </a:xfrm>
          <a:prstGeom prst="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491880" y="1844824"/>
            <a:ext cx="4896544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hu-HU" sz="1400" b="1" dirty="0"/>
              <a:t>A sampon aktív összetevői:</a:t>
            </a:r>
            <a:endParaRPr lang="ru-RU" sz="1400" b="1" dirty="0"/>
          </a:p>
          <a:p>
            <a:r>
              <a:rPr lang="hu-HU" sz="1400" b="1" dirty="0"/>
              <a:t> </a:t>
            </a:r>
            <a:endParaRPr lang="ru-RU" sz="1400" b="1" dirty="0"/>
          </a:p>
          <a:p>
            <a:r>
              <a:rPr lang="hu-HU" sz="1200" b="1" dirty="0"/>
              <a:t>Ginzeng gyökér kivonat </a:t>
            </a:r>
            <a:r>
              <a:rPr lang="en-US" sz="1200" b="1" dirty="0"/>
              <a:t>—</a:t>
            </a:r>
            <a:r>
              <a:rPr lang="hu-HU" sz="1200" b="1" dirty="0"/>
              <a:t> </a:t>
            </a:r>
            <a:r>
              <a:rPr lang="hu-HU" sz="1200" dirty="0">
                <a:solidFill>
                  <a:schemeClr val="bg1">
                    <a:lumMod val="75000"/>
                  </a:schemeClr>
                </a:solidFill>
              </a:rPr>
              <a:t>serkenti az anyagcsere folyamatokat, vitaminokkal és nyomelemekkel táplálja a fejbőrt, általános erősítő, immunerősítő és antioxidáns tulajdonsága van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hu-HU" sz="1200" dirty="0"/>
              <a:t> </a:t>
            </a:r>
            <a:endParaRPr lang="ru-RU" sz="1200" dirty="0"/>
          </a:p>
          <a:p>
            <a:r>
              <a:rPr lang="hu-HU" sz="1200" b="1" dirty="0"/>
              <a:t>Cink </a:t>
            </a:r>
            <a:r>
              <a:rPr lang="en-US" sz="1200" b="1" dirty="0"/>
              <a:t>—</a:t>
            </a:r>
            <a:r>
              <a:rPr lang="hu-HU" sz="1200" b="1" dirty="0"/>
              <a:t> </a:t>
            </a:r>
            <a:r>
              <a:rPr lang="hu-HU" sz="1200" dirty="0">
                <a:solidFill>
                  <a:schemeClr val="bg1">
                    <a:lumMod val="75000"/>
                  </a:schemeClr>
                </a:solidFill>
              </a:rPr>
              <a:t>regenerálja a haj szerkezetét, segít a fehérje beépülésében, gyorsítja a hajnövekedést és megakadályozza a hajhullást, meggátolja a korpa képződését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hu-HU" sz="1200" dirty="0"/>
              <a:t> </a:t>
            </a:r>
            <a:endParaRPr lang="ru-RU" sz="1200" dirty="0"/>
          </a:p>
          <a:p>
            <a:r>
              <a:rPr lang="hu-HU" sz="1200" b="1" dirty="0"/>
              <a:t>Lanolin </a:t>
            </a:r>
            <a:r>
              <a:rPr lang="en-US" sz="1200" b="1" dirty="0"/>
              <a:t>—</a:t>
            </a:r>
            <a:r>
              <a:rPr lang="hu-HU" sz="1200" b="1" dirty="0"/>
              <a:t> </a:t>
            </a:r>
            <a:r>
              <a:rPr lang="hu-HU" sz="1200" dirty="0">
                <a:solidFill>
                  <a:schemeClr val="bg1">
                    <a:lumMod val="75000"/>
                  </a:schemeClr>
                </a:solidFill>
              </a:rPr>
              <a:t>védi a hajat és a fejbőrt a gyakori mosás miatti kiszáradástól, megtartja a haj természetes nedvességtartalmát 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hu-HU" sz="1200" dirty="0">
                <a:solidFill>
                  <a:schemeClr val="bg1">
                    <a:lumMod val="75000"/>
                  </a:schemeClr>
                </a:solidFill>
              </a:rPr>
              <a:t> 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hu-HU" sz="1200" b="1" dirty="0"/>
              <a:t>Gyöngy kivonat </a:t>
            </a:r>
            <a:r>
              <a:rPr lang="en-US" sz="1200" b="1" dirty="0"/>
              <a:t>—</a:t>
            </a:r>
            <a:r>
              <a:rPr lang="hu-HU" sz="1200" b="1" dirty="0"/>
              <a:t> </a:t>
            </a:r>
            <a:r>
              <a:rPr lang="hu-HU" sz="1200" dirty="0">
                <a:solidFill>
                  <a:schemeClr val="bg1">
                    <a:lumMod val="75000"/>
                  </a:schemeClr>
                </a:solidFill>
              </a:rPr>
              <a:t>a hajat amino-ásványi anyagokkal látja el, a haj fényes és rugalmas lesz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hu-HU" sz="1200" dirty="0"/>
              <a:t> </a:t>
            </a:r>
            <a:endParaRPr lang="ru-RU" sz="1200" dirty="0"/>
          </a:p>
          <a:p>
            <a:r>
              <a:rPr lang="hu-HU" sz="1200" b="1" dirty="0"/>
              <a:t>Ginzeng gyökér kivonat </a:t>
            </a:r>
            <a:r>
              <a:rPr lang="en-US" sz="1200" b="1" dirty="0"/>
              <a:t>—</a:t>
            </a:r>
            <a:r>
              <a:rPr lang="hu-HU" sz="1200" b="1" dirty="0"/>
              <a:t> </a:t>
            </a:r>
            <a:r>
              <a:rPr lang="hu-HU" sz="1200" dirty="0">
                <a:solidFill>
                  <a:schemeClr val="bg1">
                    <a:lumMod val="75000"/>
                  </a:schemeClr>
                </a:solidFill>
              </a:rPr>
              <a:t>serkenti az anyagcsere folyamatokat, vitaminokkal és nyomelemekkel táplálja a fejbőrt, általános erősítő, immunerősítő és antioxidáns tulajdonsága van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hu-HU" sz="1200" dirty="0"/>
              <a:t> </a:t>
            </a:r>
            <a:endParaRPr lang="ru-RU" sz="1200" dirty="0"/>
          </a:p>
          <a:p>
            <a:r>
              <a:rPr lang="hu-HU" sz="1200" b="1" dirty="0"/>
              <a:t>Panthenol (B5 proviatmin) </a:t>
            </a:r>
            <a:r>
              <a:rPr lang="en-US" sz="1200" b="1" dirty="0"/>
              <a:t>—</a:t>
            </a:r>
            <a:r>
              <a:rPr lang="hu-HU" sz="1200" b="1" dirty="0"/>
              <a:t> </a:t>
            </a:r>
            <a:r>
              <a:rPr lang="hu-HU" sz="1200" dirty="0">
                <a:solidFill>
                  <a:schemeClr val="bg1">
                    <a:lumMod val="75000"/>
                  </a:schemeClr>
                </a:solidFill>
              </a:rPr>
              <a:t>hidratálja a hajat, regenerálja a haj szerkezetét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hu-HU" sz="1200" dirty="0"/>
              <a:t> </a:t>
            </a:r>
            <a:endParaRPr lang="ru-RU" sz="1200" dirty="0"/>
          </a:p>
          <a:p>
            <a:r>
              <a:rPr lang="hu-HU" sz="1200" b="1" dirty="0"/>
              <a:t>Kakukkfű olaj </a:t>
            </a:r>
            <a:r>
              <a:rPr lang="en-US" sz="1200" b="1" dirty="0"/>
              <a:t>—</a:t>
            </a:r>
            <a:r>
              <a:rPr lang="hu-HU" sz="1200" b="1" dirty="0"/>
              <a:t> </a:t>
            </a:r>
            <a:r>
              <a:rPr lang="hu-HU" sz="1200" dirty="0">
                <a:solidFill>
                  <a:schemeClr val="bg1">
                    <a:lumMod val="75000"/>
                  </a:schemeClr>
                </a:solidFill>
              </a:rPr>
              <a:t>tonizálja a hajhagymát, serkenti a hajnövekedést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209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91880" y="2564904"/>
            <a:ext cx="5364088" cy="309634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1124744"/>
            <a:ext cx="4896544" cy="1152128"/>
          </a:xfrm>
        </p:spPr>
        <p:txBody>
          <a:bodyPr>
            <a:normAutofit/>
          </a:bodyPr>
          <a:lstStyle/>
          <a:p>
            <a:r>
              <a:rPr lang="hu-HU" sz="2400" b="1" dirty="0"/>
              <a:t>Ginzeng kivonatos készlet: sampon+pakolás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5661248"/>
            <a:ext cx="5364088" cy="288032"/>
          </a:xfrm>
          <a:prstGeom prst="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779912" y="2780928"/>
            <a:ext cx="4896544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hu-HU" sz="1400" b="1" dirty="0"/>
              <a:t>A pakolás aktív összetevői:</a:t>
            </a:r>
            <a:endParaRPr lang="en-US" sz="1400" b="1" dirty="0"/>
          </a:p>
          <a:p>
            <a:endParaRPr lang="en-US" sz="1200" dirty="0"/>
          </a:p>
          <a:p>
            <a:r>
              <a:rPr lang="hu-HU" sz="1200" b="1" dirty="0"/>
              <a:t>Ginzeng gyökér kivonat </a:t>
            </a:r>
            <a:r>
              <a:rPr lang="en-US" sz="1200" b="1" dirty="0"/>
              <a:t>—</a:t>
            </a:r>
            <a:r>
              <a:rPr lang="hu-HU" sz="1200" b="1" dirty="0"/>
              <a:t> </a:t>
            </a:r>
            <a:r>
              <a:rPr lang="hu-HU" sz="1200" dirty="0">
                <a:solidFill>
                  <a:schemeClr val="bg1">
                    <a:lumMod val="75000"/>
                  </a:schemeClr>
                </a:solidFill>
              </a:rPr>
              <a:t>serkenti az anyagcsere folyamatokat, vitaminokkal és nyomelemekkel táplálja a fejbőrt, általános erősítő, immunerősítő és antioxidáns tulajdonsága van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hu-HU" sz="1200" dirty="0"/>
              <a:t> </a:t>
            </a:r>
            <a:endParaRPr lang="ru-RU" sz="1200" dirty="0"/>
          </a:p>
          <a:p>
            <a:r>
              <a:rPr lang="hu-HU" sz="1200" b="1" dirty="0"/>
              <a:t>Panthenol (B5 proviatmin) </a:t>
            </a:r>
            <a:r>
              <a:rPr lang="en-US" sz="1200" b="1" dirty="0"/>
              <a:t>—</a:t>
            </a:r>
            <a:r>
              <a:rPr lang="hu-HU" sz="1200" b="1" dirty="0"/>
              <a:t> </a:t>
            </a:r>
            <a:r>
              <a:rPr lang="hu-HU" sz="1200" dirty="0">
                <a:solidFill>
                  <a:schemeClr val="bg1">
                    <a:lumMod val="75000"/>
                  </a:schemeClr>
                </a:solidFill>
              </a:rPr>
              <a:t>hidratálja a hajat, regenerálja a haj szerkezetét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hu-HU" sz="1200" dirty="0"/>
              <a:t> </a:t>
            </a:r>
            <a:endParaRPr lang="ru-RU" sz="1200" dirty="0"/>
          </a:p>
          <a:p>
            <a:r>
              <a:rPr lang="hu-HU" sz="1200" b="1" dirty="0"/>
              <a:t>Shou wu, magyarul sokvirágú keserűfű gyökér kivonat </a:t>
            </a:r>
            <a:r>
              <a:rPr lang="en-US" sz="1200" b="1" dirty="0"/>
              <a:t>—</a:t>
            </a:r>
            <a:r>
              <a:rPr lang="hu-HU" sz="1200" b="1" dirty="0"/>
              <a:t> </a:t>
            </a:r>
            <a:r>
              <a:rPr lang="hu-HU" sz="1200" dirty="0">
                <a:solidFill>
                  <a:schemeClr val="bg1">
                    <a:lumMod val="75000"/>
                  </a:schemeClr>
                </a:solidFill>
              </a:rPr>
              <a:t>lassítja a hajnál is észlelhető, az életkor előrehaladtával járó változásokat, aktívan harcol az őszülés ellen antioxidáns tulajdonságainak köszönhetően, megőrzi a haj élénk színét, javítja a haj általános állapotát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  <a:p>
            <a:endParaRPr lang="ru-RU" sz="1200" dirty="0"/>
          </a:p>
        </p:txBody>
      </p:sp>
      <p:pic>
        <p:nvPicPr>
          <p:cNvPr id="8" name="Рисунок 7" descr="JenShen_BalmNab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836712"/>
            <a:ext cx="1934097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09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980728"/>
            <a:ext cx="4896544" cy="1152128"/>
          </a:xfrm>
        </p:spPr>
        <p:txBody>
          <a:bodyPr>
            <a:normAutofit/>
          </a:bodyPr>
          <a:lstStyle/>
          <a:p>
            <a:r>
              <a:rPr lang="hu-HU" sz="2400" b="1" dirty="0"/>
              <a:t>A ginzeng kivonatos </a:t>
            </a:r>
            <a:br>
              <a:rPr lang="en-US" sz="2400" b="1" dirty="0"/>
            </a:br>
            <a:r>
              <a:rPr lang="hu-HU" sz="2400" b="1" dirty="0"/>
              <a:t>sampon hatása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5733256"/>
            <a:ext cx="5364088" cy="288032"/>
          </a:xfrm>
          <a:prstGeom prst="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491880" y="2181168"/>
          <a:ext cx="5364480" cy="117582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36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2864">
                <a:tc>
                  <a:txBody>
                    <a:bodyPr/>
                    <a:lstStyle/>
                    <a:p>
                      <a:pPr lvl="0"/>
                      <a:r>
                        <a:rPr lang="hu-HU" sz="140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regenerálja a károsodott hajat</a:t>
                      </a:r>
                      <a:endParaRPr lang="ru-RU" sz="14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826">
                <a:tc>
                  <a:txBody>
                    <a:bodyPr/>
                    <a:lstStyle/>
                    <a:p>
                      <a:pPr lvl="0"/>
                      <a:r>
                        <a:rPr lang="hu-HU" sz="140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erősíti a hajgyökeret, serkenti a hajnövekedést</a:t>
                      </a:r>
                      <a:endParaRPr lang="ru-RU" sz="14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504">
                <a:tc>
                  <a:txBody>
                    <a:bodyPr/>
                    <a:lstStyle/>
                    <a:p>
                      <a:pPr lvl="0"/>
                      <a:r>
                        <a:rPr lang="hu-HU" sz="140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normalizálja a faggyúmirigy működését, megakadályozza a korpásodást</a:t>
                      </a:r>
                      <a:endParaRPr lang="ru-RU" sz="14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779912" y="3356992"/>
            <a:ext cx="489654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u-HU" sz="2400" b="1" dirty="0"/>
              <a:t>A ginzeng kivonatos </a:t>
            </a:r>
            <a:endParaRPr lang="en-US" sz="2400" b="1" dirty="0"/>
          </a:p>
          <a:p>
            <a:pPr algn="ctr"/>
            <a:r>
              <a:rPr lang="hu-HU" sz="2400" b="1" dirty="0"/>
              <a:t>hajpakolás hatása</a:t>
            </a:r>
            <a:endParaRPr lang="ru-RU" sz="24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491880" y="4478792"/>
          <a:ext cx="5364480" cy="125446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36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2864">
                <a:tc>
                  <a:txBody>
                    <a:bodyPr/>
                    <a:lstStyle/>
                    <a:p>
                      <a:pPr lvl="0"/>
                      <a:r>
                        <a:rPr lang="hu-HU" sz="140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létfontosságú tápanyagokkal látja el a hajat, amelyekre stresszes időszakban nagy szükségünk van</a:t>
                      </a:r>
                      <a:endParaRPr lang="ru-RU" sz="14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826">
                <a:tc>
                  <a:txBody>
                    <a:bodyPr/>
                    <a:lstStyle/>
                    <a:p>
                      <a:pPr lvl="0"/>
                      <a:r>
                        <a:rPr lang="hu-HU" sz="140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védi a hajat a nedvességvesztéstől</a:t>
                      </a:r>
                      <a:endParaRPr lang="ru-RU" sz="14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504">
                <a:tc>
                  <a:txBody>
                    <a:bodyPr/>
                    <a:lstStyle/>
                    <a:p>
                      <a:pPr lvl="0"/>
                      <a:r>
                        <a:rPr lang="hu-HU" sz="140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védi a hajgyökeret</a:t>
                      </a:r>
                      <a:endParaRPr lang="ru-RU" sz="14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22091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8">
      <a:dk1>
        <a:srgbClr val="064694"/>
      </a:dk1>
      <a:lt1>
        <a:srgbClr val="595959"/>
      </a:lt1>
      <a:dk2>
        <a:srgbClr val="3F3F3F"/>
      </a:dk2>
      <a:lt2>
        <a:srgbClr val="3F3F3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1319</TotalTime>
  <Words>589</Words>
  <Application>Microsoft Office PowerPoint</Application>
  <PresentationFormat>Diavetítés a képernyőre (4:3 oldalarány)</PresentationFormat>
  <Paragraphs>74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1" baseType="lpstr">
      <vt:lpstr>Arial</vt:lpstr>
      <vt:lpstr>Тема Office</vt:lpstr>
      <vt:lpstr>Az erő a hosszú hajban van!</vt:lpstr>
      <vt:lpstr>A napi 50-100 hajszálnál  több hullik ki?  Aggodalomra semmi ok!</vt:lpstr>
      <vt:lpstr>A haj is öregszik</vt:lpstr>
      <vt:lpstr>A haj regenerálása a TianDe ginzenges készítményeivel</vt:lpstr>
      <vt:lpstr>Tápláló sampon és regeneráló balzsam ginzeng gyökérrel</vt:lpstr>
      <vt:lpstr>A „tápláló sampon ginzeng  gyökérrel” hatása</vt:lpstr>
      <vt:lpstr>Ginzeng kivonatos készlet: sampon+pakolás</vt:lpstr>
      <vt:lpstr>Ginzeng kivonatos készlet: sampon+pakolás</vt:lpstr>
      <vt:lpstr>A ginzeng kivonatos  sampon hatása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Marianna Fórizs</cp:lastModifiedBy>
  <cp:revision>106</cp:revision>
  <dcterms:created xsi:type="dcterms:W3CDTF">2013-10-20T12:06:02Z</dcterms:created>
  <dcterms:modified xsi:type="dcterms:W3CDTF">2021-01-16T19:06:58Z</dcterms:modified>
</cp:coreProperties>
</file>